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2" d="100"/>
          <a:sy n="92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jp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4D5713-A322-44BB-8B39-298CFC29E743}" type="datetimeFigureOut">
              <a:rPr lang="fr-FR" smtClean="0"/>
              <a:t>24/09/2020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0B565-E25C-4BDB-9733-DC6B86D338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7144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57FDCF5C-076F-483D-B182-F3ABF847F6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4656" y="1491711"/>
            <a:ext cx="6576749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xmlns="" id="{65494964-AB22-4BE3-89DE-C8FFE9CE65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4656" y="4008048"/>
            <a:ext cx="657675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xmlns="" id="{EC0B27CC-23C4-419D-AED2-42688DD5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B19F5-D68F-4CB6-9D65-2CD8072A6D6A}" type="datetime1">
              <a:rPr lang="fr-FR" smtClean="0"/>
              <a:t>24/09/2020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xmlns="" id="{9EB76923-3705-4048-90E6-24A371AD8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C600C1C9-6EDD-42C4-972B-606519E95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xmlns="" id="{246F7135-1DDB-40C2-B27B-BCCF55B88E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594" y="1904997"/>
            <a:ext cx="3048006" cy="304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288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C40222D6-4EA4-46BA-9EAF-AC3EA6AD4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xmlns="" id="{389CC036-A2D9-4EBA-A101-8BA15A7FED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xmlns="" id="{0D9E13CE-7CAF-4F9A-AB6C-71639D903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1F167-69F3-4327-990D-879C050727F2}" type="datetime1">
              <a:rPr lang="fr-FR" smtClean="0"/>
              <a:t>24/09/2020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xmlns="" id="{2E3B0FBF-24DE-460B-99C5-5D05D7CD3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502177FB-EB9B-4CB0-AE4D-A48B24B06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3196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xmlns="" id="{8D5B84A4-6792-407D-96A0-20B4E14E14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xmlns="" id="{DF19DA3C-3146-4FB9-BC86-74E5AC16C2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xmlns="" id="{9CD06DBE-8539-48DE-915C-14DBAD45C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391BB-FEDF-4FA8-B136-45C48ED6CAB6}" type="datetime1">
              <a:rPr lang="fr-FR" smtClean="0"/>
              <a:t>24/09/2020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xmlns="" id="{7A4CA4E9-E29C-4B10-AD71-F2D66E59D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DD8AEC3B-88A0-4F5F-B82D-10E40F8AA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5550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A557C605-217B-4050-B781-04B239888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6B625B63-2C99-4F56-A449-BFB59154F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xmlns="" id="{00F5B5DB-A38D-4B62-86C1-6FF2455F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6B20F-5B44-477B-A910-52D2AB9EC0DF}" type="datetime1">
              <a:rPr lang="fr-FR" smtClean="0"/>
              <a:t>24/09/2020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xmlns="" id="{3A788EE8-8381-4B7A-BB55-8F5E77F39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FC78F50B-DB96-4559-A310-870346801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9357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15676B50-D483-4622-8ED1-7C7C279EA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DF529529-817F-4F6C-B1BA-D790A830D7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xmlns="" id="{BAC93371-24F6-45BE-BA6A-CB0576524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0C251-4C29-479A-B279-1568B6DA9557}" type="datetime1">
              <a:rPr lang="fr-FR" smtClean="0"/>
              <a:t>24/09/2020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xmlns="" id="{11E83A99-E49D-4CB3-BBF6-463AFD805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09B8772B-AA9B-4144-B608-CC2D8BCB6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2070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9C89C185-6BDC-4823-A81F-9490426F5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1F829EC1-BF24-4D23-90D6-FE535C7CEF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xmlns="" id="{D97CF41D-D501-4E37-A43E-0E562356A6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xmlns="" id="{82D1D5D1-B644-4FD7-92BB-7404095CA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57DB0-4C71-4479-99C6-E5186A671E27}" type="datetime1">
              <a:rPr lang="fr-FR" smtClean="0"/>
              <a:t>24/09/2020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xmlns="" id="{A1EA3B12-56DF-4C1F-908B-E45847781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xmlns="" id="{60742FBE-D994-4B3C-B1D8-A5703F111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9760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5FD05E42-4BA9-4B51-A665-DD3203B5F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38505601-9A76-4DF9-91DE-3015AAB142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xmlns="" id="{907BFBB7-0343-4F39-AEB9-8C43A73136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xmlns="" id="{F364A3A2-C509-4177-B6B4-A95A53FD9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xmlns="" id="{45303FB1-6A76-4AFE-9566-2880287221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xmlns="" id="{C730A0E1-C4E6-4391-9005-B39C64C8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C056E-2766-4E2B-8B18-0A1B5A50320A}" type="datetime1">
              <a:rPr lang="fr-FR" smtClean="0"/>
              <a:t>24/09/2020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xmlns="" id="{93406266-58C4-45BF-8141-0CC001A56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xmlns="" id="{5FF74807-1812-433A-8B11-3BA631503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2924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8781ADEE-B101-4DCE-AD93-3F02917D5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xmlns="" id="{53E8B76D-978A-4DF4-899B-A27561E0B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A941B-BFCE-49F9-B9C3-1D4C7E989061}" type="datetime1">
              <a:rPr lang="fr-FR" smtClean="0"/>
              <a:t>24/09/2020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xmlns="" id="{609621DC-AD2D-4519-9EF5-744790448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xmlns="" id="{FE8F471B-763F-44D3-BB5C-1193AD927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3484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xmlns="" id="{17235B8A-3CBE-4607-95D2-C2A0318CC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EDFF6-DB2F-4BEF-AB3C-B7A2CDB79E63}" type="datetime1">
              <a:rPr lang="fr-FR" smtClean="0"/>
              <a:t>24/09/2020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xmlns="" id="{CE0BA199-FD7E-4C56-867D-D606052F1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D04E5BAB-7531-440E-AD26-F2CF91CB7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7328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1B5753EF-03CE-4DC5-B930-3BCC0CD8A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13C21805-B2D5-4AC7-BF16-38AA12E1D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xmlns="" id="{523F8F2E-D9AC-4CAE-84C4-0297F6C08E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xmlns="" id="{DEFF69EA-30AA-4423-96A0-0E3B852E3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261C3-71E0-41D9-A6AD-22963DA27659}" type="datetime1">
              <a:rPr lang="fr-FR" smtClean="0"/>
              <a:t>24/09/2020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xmlns="" id="{CF059464-0BF0-42FE-88A6-32BCE41E2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xmlns="" id="{E56F2F1D-B5F9-45C4-A601-B0A5C9596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5015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1DCD6DB1-2B29-42E2-BB44-5BB2BA10B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xmlns="" id="{9F9AB520-B425-4069-B352-C76EA23364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xmlns="" id="{06B5A3D9-8B91-441D-AD35-CF545937DA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xmlns="" id="{2FAF9B85-B5BC-4B63-BF18-8DF9997D7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51D0-F855-47A2-8CE2-F80035B8730B}" type="datetime1">
              <a:rPr lang="fr-FR" smtClean="0"/>
              <a:t>24/09/2020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xmlns="" id="{FCF28598-5EB4-4AFC-9F7F-9501B02F3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xmlns="" id="{337D0813-32E1-4B83-B7E7-EA200CEA9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1110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xmlns="" id="{D89CC6FB-925D-432D-AF48-CF8DB42CC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0118"/>
            <a:ext cx="10515600" cy="732155"/>
          </a:xfrm>
          <a:prstGeom prst="rect">
            <a:avLst/>
          </a:prstGeom>
          <a:effectLst>
            <a:outerShdw blurRad="50800" dist="12700" dir="27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A0542BAD-79A4-4A69-9F77-303423950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xmlns="" id="{CBABA7C8-74CE-41C1-86C5-E0B5A4DDC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9B1CA-FBE4-4D63-AC81-2D30D9346793}" type="datetime1">
              <a:rPr lang="fr-FR" smtClean="0"/>
              <a:t>24/09/2020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xmlns="" id="{A46080B8-17DA-49A9-BDD9-531EE5BCA1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10F93BE0-941E-45A5-BFD1-B29B6ED697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0981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946861CA-2564-4C4F-B03B-D2BFF4B7CC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4656" y="2001456"/>
            <a:ext cx="6783150" cy="2387600"/>
          </a:xfrm>
        </p:spPr>
        <p:txBody>
          <a:bodyPr>
            <a:normAutofit fontScale="90000"/>
          </a:bodyPr>
          <a:lstStyle/>
          <a:p>
            <a:r>
              <a:rPr lang="fr-FR" dirty="0"/>
              <a:t>Mini-formation</a:t>
            </a:r>
            <a:br>
              <a:rPr lang="fr-FR" dirty="0"/>
            </a:br>
            <a:r>
              <a:rPr lang="fr-FR" dirty="0"/>
              <a:t>Introduction aux</a:t>
            </a:r>
            <a:br>
              <a:rPr lang="fr-FR" dirty="0"/>
            </a:br>
            <a:r>
              <a:rPr lang="fr-FR" dirty="0"/>
              <a:t>algorithmes génétiques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xmlns="" id="{59FA3FAB-4B90-4D8B-88E0-44FBCF3179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4656" y="4538408"/>
            <a:ext cx="6576750" cy="1655762"/>
          </a:xfrm>
        </p:spPr>
        <p:txBody>
          <a:bodyPr/>
          <a:lstStyle/>
          <a:p>
            <a:r>
              <a:rPr lang="fr-FR" dirty="0"/>
              <a:t>Formation pré-TP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71FE289E-AF88-471C-AB62-BA760BFCA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EF4F008-9B0B-4AA9-BEE2-3D4EF7DEE848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45019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9D22404A-C703-4579-A414-E8B80E6B2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Algorithme génétique ?</a:t>
            </a:r>
          </a:p>
        </p:txBody>
      </p:sp>
      <p:pic>
        <p:nvPicPr>
          <p:cNvPr id="4" name="Image 3" descr="Une image contenant oiseau, extérieur, noir, groupe&#10;&#10;Description générée automatiquement">
            <a:extLst>
              <a:ext uri="{FF2B5EF4-FFF2-40B4-BE49-F238E27FC236}">
                <a16:creationId xmlns:a16="http://schemas.microsoft.com/office/drawing/2014/main" xmlns="" id="{6D06F1A3-AD8E-4271-BDA3-45877903D7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18500"/>
            <a:ext cx="5191134" cy="4322082"/>
          </a:xfrm>
          <a:prstGeom prst="rect">
            <a:avLst/>
          </a:prstGeom>
        </p:spPr>
      </p:pic>
      <p:pic>
        <p:nvPicPr>
          <p:cNvPr id="8" name="Image 7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xmlns="" id="{C0F2D34A-BC1C-44C9-B5C6-B64A1D5EA0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91" y="2829513"/>
            <a:ext cx="5291220" cy="240750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xmlns="" id="{B0E2CF0B-8A62-4F94-BFAC-0EFA46AC8EDB}"/>
              </a:ext>
            </a:extLst>
          </p:cNvPr>
          <p:cNvSpPr txBox="1"/>
          <p:nvPr/>
        </p:nvSpPr>
        <p:spPr>
          <a:xfrm>
            <a:off x="423657" y="5357152"/>
            <a:ext cx="5347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ADN / Information génétique / Mutations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xmlns="" id="{5C741D90-6548-4A4A-BD1A-9CFDA73CE65C}"/>
              </a:ext>
            </a:extLst>
          </p:cNvPr>
          <p:cNvSpPr txBox="1"/>
          <p:nvPr/>
        </p:nvSpPr>
        <p:spPr>
          <a:xfrm>
            <a:off x="6095998" y="6096000"/>
            <a:ext cx="5191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Sélection naturelle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xmlns="" id="{17E0346E-753B-4EF8-96D2-7014513DB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65332"/>
            <a:ext cx="2743200" cy="365125"/>
          </a:xfrm>
        </p:spPr>
        <p:txBody>
          <a:bodyPr/>
          <a:lstStyle/>
          <a:p>
            <a:fld id="{8EF4F008-9B0B-4AA9-BEE2-3D4EF7DEE84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65465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B838AA16-9920-49CE-891C-FF26C9998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Principe d’un algorithme génétique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xmlns="" id="{F085471E-1B76-46CF-9E6F-B12A52F067D4}"/>
              </a:ext>
            </a:extLst>
          </p:cNvPr>
          <p:cNvSpPr/>
          <p:nvPr/>
        </p:nvSpPr>
        <p:spPr>
          <a:xfrm>
            <a:off x="1774059" y="1714870"/>
            <a:ext cx="2725444" cy="15269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xmlns="" id="{FAC83605-49F4-42DF-B5BB-52A81E680254}"/>
              </a:ext>
            </a:extLst>
          </p:cNvPr>
          <p:cNvSpPr/>
          <p:nvPr/>
        </p:nvSpPr>
        <p:spPr>
          <a:xfrm>
            <a:off x="4512819" y="3836633"/>
            <a:ext cx="2725444" cy="152695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xmlns="" id="{6AF680C7-FCAF-4850-844B-38C371C7579B}"/>
              </a:ext>
            </a:extLst>
          </p:cNvPr>
          <p:cNvSpPr/>
          <p:nvPr/>
        </p:nvSpPr>
        <p:spPr>
          <a:xfrm>
            <a:off x="572611" y="4255363"/>
            <a:ext cx="2725444" cy="152695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xmlns="" id="{7B1C4C84-43CD-45B6-9B4C-8AD5438CFADC}"/>
              </a:ext>
            </a:extLst>
          </p:cNvPr>
          <p:cNvSpPr txBox="1">
            <a:spLocks/>
          </p:cNvSpPr>
          <p:nvPr/>
        </p:nvSpPr>
        <p:spPr>
          <a:xfrm>
            <a:off x="1774059" y="2112271"/>
            <a:ext cx="2738760" cy="732155"/>
          </a:xfrm>
          <a:prstGeom prst="rect">
            <a:avLst/>
          </a:prstGeom>
          <a:effectLst>
            <a:outerShdw blurRad="50800" dist="12700" dir="27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/>
              <a:t>Sélection</a:t>
            </a: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xmlns="" id="{065B8534-EE45-4EF6-8E55-C948A7007643}"/>
              </a:ext>
            </a:extLst>
          </p:cNvPr>
          <p:cNvSpPr txBox="1">
            <a:spLocks/>
          </p:cNvSpPr>
          <p:nvPr/>
        </p:nvSpPr>
        <p:spPr>
          <a:xfrm>
            <a:off x="4512819" y="4234034"/>
            <a:ext cx="2738760" cy="732155"/>
          </a:xfrm>
          <a:prstGeom prst="rect">
            <a:avLst/>
          </a:prstGeom>
          <a:effectLst>
            <a:outerShdw blurRad="50800" dist="12700" dir="27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/>
              <a:t>Crossover</a:t>
            </a:r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xmlns="" id="{D934B284-932F-4B55-A340-FA154BADCF06}"/>
              </a:ext>
            </a:extLst>
          </p:cNvPr>
          <p:cNvSpPr txBox="1">
            <a:spLocks/>
          </p:cNvSpPr>
          <p:nvPr/>
        </p:nvSpPr>
        <p:spPr>
          <a:xfrm>
            <a:off x="565953" y="4652764"/>
            <a:ext cx="2738760" cy="732155"/>
          </a:xfrm>
          <a:prstGeom prst="rect">
            <a:avLst/>
          </a:prstGeom>
          <a:effectLst>
            <a:outerShdw blurRad="50800" dist="12700" dir="27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/>
              <a:t>Mutation</a:t>
            </a:r>
          </a:p>
        </p:txBody>
      </p:sp>
      <p:sp>
        <p:nvSpPr>
          <p:cNvPr id="10" name="Flèche : virage 9">
            <a:extLst>
              <a:ext uri="{FF2B5EF4-FFF2-40B4-BE49-F238E27FC236}">
                <a16:creationId xmlns:a16="http://schemas.microsoft.com/office/drawing/2014/main" xmlns="" id="{B01C846F-5732-4568-B2DF-2514EB06D40E}"/>
              </a:ext>
            </a:extLst>
          </p:cNvPr>
          <p:cNvSpPr/>
          <p:nvPr/>
        </p:nvSpPr>
        <p:spPr>
          <a:xfrm>
            <a:off x="1063845" y="2373208"/>
            <a:ext cx="710214" cy="1882153"/>
          </a:xfrm>
          <a:prstGeom prst="ben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Flèche : virage 10">
            <a:extLst>
              <a:ext uri="{FF2B5EF4-FFF2-40B4-BE49-F238E27FC236}">
                <a16:creationId xmlns:a16="http://schemas.microsoft.com/office/drawing/2014/main" xmlns="" id="{F8A150F4-032F-4999-A70D-610AB0436586}"/>
              </a:ext>
            </a:extLst>
          </p:cNvPr>
          <p:cNvSpPr/>
          <p:nvPr/>
        </p:nvSpPr>
        <p:spPr>
          <a:xfrm rot="5400000">
            <a:off x="4689543" y="2513213"/>
            <a:ext cx="1146696" cy="1500144"/>
          </a:xfrm>
          <a:prstGeom prst="bentArrow">
            <a:avLst>
              <a:gd name="adj1" fmla="val 12053"/>
              <a:gd name="adj2" fmla="val 17448"/>
              <a:gd name="adj3" fmla="val 27158"/>
              <a:gd name="adj4" fmla="val 43750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2" name="Flèche : virage 11">
            <a:extLst>
              <a:ext uri="{FF2B5EF4-FFF2-40B4-BE49-F238E27FC236}">
                <a16:creationId xmlns:a16="http://schemas.microsoft.com/office/drawing/2014/main" xmlns="" id="{225CF6F6-A85F-4163-BB38-4D50EC835935}"/>
              </a:ext>
            </a:extLst>
          </p:cNvPr>
          <p:cNvSpPr/>
          <p:nvPr/>
        </p:nvSpPr>
        <p:spPr>
          <a:xfrm rot="10800000">
            <a:off x="3298054" y="5363589"/>
            <a:ext cx="1676861" cy="200706"/>
          </a:xfrm>
          <a:prstGeom prst="bentArrow">
            <a:avLst>
              <a:gd name="adj1" fmla="val 34896"/>
              <a:gd name="adj2" fmla="val 50000"/>
              <a:gd name="adj3" fmla="val 50000"/>
              <a:gd name="adj4" fmla="val 43750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E53F2C8D-E9B1-4C7F-AF25-9DBEC89DB8EA}"/>
              </a:ext>
            </a:extLst>
          </p:cNvPr>
          <p:cNvSpPr/>
          <p:nvPr/>
        </p:nvSpPr>
        <p:spPr>
          <a:xfrm>
            <a:off x="6528745" y="1878290"/>
            <a:ext cx="5471601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fr-FR" sz="2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Intérêt : </a:t>
            </a:r>
          </a:p>
          <a:p>
            <a:r>
              <a:rPr lang="fr-FR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- Faire une recherche intelligente sur un problème d’optimisation</a:t>
            </a:r>
            <a:endParaRPr lang="fr-FR" sz="2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Espace réservé du numéro de diapositive 15">
            <a:extLst>
              <a:ext uri="{FF2B5EF4-FFF2-40B4-BE49-F238E27FC236}">
                <a16:creationId xmlns:a16="http://schemas.microsoft.com/office/drawing/2014/main" xmlns="" id="{0AA1F1A6-C784-4AA0-B684-3EE6852BA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4573" y="6495926"/>
            <a:ext cx="2743200" cy="365125"/>
          </a:xfrm>
        </p:spPr>
        <p:txBody>
          <a:bodyPr/>
          <a:lstStyle/>
          <a:p>
            <a:fld id="{8EF4F008-9B0B-4AA9-BEE2-3D4EF7DEE848}" type="slidenum">
              <a:rPr lang="fr-FR" smtClean="0"/>
              <a:t>3</a:t>
            </a:fld>
            <a:endParaRPr lang="fr-FR"/>
          </a:p>
        </p:txBody>
      </p:sp>
      <p:pic>
        <p:nvPicPr>
          <p:cNvPr id="17" name="Image 16" descr="Une image contenant carte&#10;&#10;Description générée automatiquement">
            <a:extLst>
              <a:ext uri="{FF2B5EF4-FFF2-40B4-BE49-F238E27FC236}">
                <a16:creationId xmlns:a16="http://schemas.microsoft.com/office/drawing/2014/main" xmlns="" id="{A755325D-BDA2-4543-B7D5-319B7A2C65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5533" y="3516590"/>
            <a:ext cx="3898080" cy="289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5010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F63D0865-2E55-4007-9984-C02227D2B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Problème d’optimisation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xmlns="" id="{C4F0CFE9-369B-460A-98DB-4E91FAAD5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4</a:t>
            </a:fld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xmlns="" id="{B79A286D-EF30-487A-AE9B-3ED453525294}"/>
                  </a:ext>
                </a:extLst>
              </p:cNvPr>
              <p:cNvSpPr/>
              <p:nvPr/>
            </p:nvSpPr>
            <p:spPr>
              <a:xfrm>
                <a:off x="230909" y="1573149"/>
                <a:ext cx="7667055" cy="379674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fr-FR" sz="2800" u="sng" dirty="0">
                    <a:latin typeface="Rockwell" panose="02060603020205020403" pitchFamily="18" charset="0"/>
                  </a:rPr>
                  <a:t>Problème d’optimisation :</a:t>
                </a:r>
                <a:r>
                  <a:rPr lang="fr-FR" sz="2800" dirty="0">
                    <a:latin typeface="Rockwell" panose="02060603020205020403" pitchFamily="18" charset="0"/>
                  </a:rPr>
                  <a:t/>
                </a:r>
                <a:br>
                  <a:rPr lang="fr-FR" sz="2800" dirty="0">
                    <a:latin typeface="Rockwell" panose="02060603020205020403" pitchFamily="18" charset="0"/>
                  </a:rPr>
                </a:br>
                <a:endParaRPr lang="fr-FR" sz="2800" dirty="0">
                  <a:latin typeface="Rockwell" panose="02060603020205020403" pitchFamily="18" charset="0"/>
                </a:endParaRPr>
              </a:p>
              <a:p>
                <a:r>
                  <a:rPr lang="fr-FR" sz="2800" dirty="0"/>
                  <a:t> </a:t>
                </a:r>
                <a:r>
                  <a:rPr lang="fr-FR" sz="2800" dirty="0">
                    <a:latin typeface="STXingkai" panose="020B0503020204020204" pitchFamily="2" charset="-122"/>
                    <a:ea typeface="STXingkai" panose="020B0503020204020204" pitchFamily="2" charset="-122"/>
                  </a:rPr>
                  <a:t>P</a:t>
                </a:r>
                <a:r>
                  <a:rPr lang="fr-FR" sz="2800" dirty="0"/>
                  <a:t> : 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fr-FR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fr-FR" sz="2800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func>
                              <m:funcPr>
                                <m:ctrlPr>
                                  <a:rPr lang="fr-FR" sz="2800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limLow>
                                  <m:limLowPr>
                                    <m:ctrlPr>
                                      <a:rPr lang="fr-FR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fr-FR" sz="2800">
                                        <a:latin typeface="Cambria Math" panose="02040503050406030204" pitchFamily="18" charset="0"/>
                                      </a:rPr>
                                      <m:t>min</m:t>
                                    </m:r>
                                  </m:e>
                                  <m:lim>
                                    <m:r>
                                      <a:rPr lang="fr-FR" sz="2800" i="1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lim>
                                </m:limLow>
                              </m:fName>
                              <m:e>
                                <m:r>
                                  <a:rPr lang="fr-FR" sz="2800" i="1"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  <m:r>
                                  <a:rPr lang="fr-FR" sz="2800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fr-FR" sz="2800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fr-FR" sz="2800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func>
                          </m:e>
                          <m:e>
                            <m:sSub>
                              <m:sSubPr>
                                <m:ctrlPr>
                                  <a:rPr lang="fr-FR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fr-FR" sz="2800" i="1"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</m:e>
                              <m:sub>
                                <m:r>
                                  <a:rPr lang="fr-FR" sz="2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fr-FR" sz="28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fr-FR" sz="2800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d>
                            <m:r>
                              <a:rPr lang="fr-FR" sz="2800" i="1">
                                <a:latin typeface="Cambria Math" panose="02040503050406030204" pitchFamily="18" charset="0"/>
                              </a:rPr>
                              <m:t>&lt;0 </m:t>
                            </m:r>
                            <m:r>
                              <a:rPr lang="fr-FR" sz="2800" i="1">
                                <a:latin typeface="Cambria Math" panose="02040503050406030204" pitchFamily="18" charset="0"/>
                              </a:rPr>
                              <m:t>𝑝𝑜𝑢𝑟</m:t>
                            </m:r>
                            <m:r>
                              <a:rPr lang="fr-FR" sz="28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fr-FR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fr-FR" sz="2800" i="1">
                                <a:latin typeface="Cambria Math" panose="02040503050406030204" pitchFamily="18" charset="0"/>
                              </a:rPr>
                              <m:t> ∈</m:t>
                            </m:r>
                            <m:r>
                              <a:rPr lang="fr-FR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𝐼</m:t>
                            </m:r>
                            <m:r>
                              <a:rPr lang="fr-FR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∁ </m:t>
                            </m:r>
                            <m:r>
                              <m:rPr>
                                <m:nor/>
                              </m:rPr>
                              <a:rPr lang="fr-FR" sz="2800"/>
                              <m:t>ℕ</m:t>
                            </m:r>
                          </m:e>
                        </m:eqArr>
                      </m:e>
                    </m:d>
                  </m:oMath>
                </a14:m>
                <a:endParaRPr lang="fr-FR" sz="2800" dirty="0">
                  <a:latin typeface="Rockwell" panose="02060603020205020403" pitchFamily="18" charset="0"/>
                </a:endParaRPr>
              </a:p>
              <a:p>
                <a:r>
                  <a:rPr lang="fr-FR" sz="2800" dirty="0">
                    <a:latin typeface="Rockwell" panose="02060603020205020403" pitchFamily="18" charset="0"/>
                  </a:rPr>
                  <a:t/>
                </a:r>
                <a:br>
                  <a:rPr lang="fr-FR" sz="2800" dirty="0">
                    <a:latin typeface="Rockwell" panose="02060603020205020403" pitchFamily="18" charset="0"/>
                  </a:rPr>
                </a:br>
                <a:r>
                  <a:rPr lang="fr-FR" sz="2800" dirty="0">
                    <a:latin typeface="Rockwell" panose="02060603020205020403" pitchFamily="18" charset="0"/>
                  </a:rPr>
                  <a:t>Où F est la fonction objective à minimiser</a:t>
                </a:r>
              </a:p>
              <a:p>
                <a:r>
                  <a:rPr lang="fr-FR" sz="2800" dirty="0">
                    <a:latin typeface="Rockwell" panose="02060603020205020403" pitchFamily="18" charset="0"/>
                  </a:rPr>
                  <a:t>      G est une contrainte (linéaire ou non)</a:t>
                </a: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B79A286D-EF30-487A-AE9B-3ED45352529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0909" y="1573149"/>
                <a:ext cx="7667055" cy="3796745"/>
              </a:xfrm>
              <a:prstGeom prst="rect">
                <a:avLst/>
              </a:prstGeom>
              <a:blipFill rotWithShape="0">
                <a:blip r:embed="rId2"/>
                <a:stretch>
                  <a:fillRect l="-1669" t="-1605" r="-477" b="-353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7B7D4C7D-01E8-4863-A4C3-3D6046998D75}"/>
              </a:ext>
            </a:extLst>
          </p:cNvPr>
          <p:cNvSpPr/>
          <p:nvPr/>
        </p:nvSpPr>
        <p:spPr>
          <a:xfrm>
            <a:off x="230910" y="5214428"/>
            <a:ext cx="713047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000" b="1" u="sng" dirty="0"/>
              <a:t>Ex :</a:t>
            </a:r>
            <a:r>
              <a:rPr lang="fr-FR" sz="2000" dirty="0"/>
              <a:t>  - Trouver le minimum de f : x </a:t>
            </a:r>
            <a:r>
              <a:rPr lang="fr-FR" sz="2000" dirty="0">
                <a:cs typeface="Calibri" panose="020F0502020204030204" pitchFamily="34" charset="0"/>
              </a:rPr>
              <a:t>→ x</a:t>
            </a:r>
            <a:r>
              <a:rPr lang="fr-FR" sz="2000" baseline="30000" dirty="0">
                <a:cs typeface="Calibri" panose="020F0502020204030204" pitchFamily="34" charset="0"/>
              </a:rPr>
              <a:t>2</a:t>
            </a:r>
            <a:br>
              <a:rPr lang="fr-FR" sz="2000" baseline="30000" dirty="0">
                <a:cs typeface="Calibri" panose="020F0502020204030204" pitchFamily="34" charset="0"/>
              </a:rPr>
            </a:br>
            <a:r>
              <a:rPr lang="fr-FR" sz="2000" baseline="30000" dirty="0">
                <a:cs typeface="Calibri" panose="020F0502020204030204" pitchFamily="34" charset="0"/>
              </a:rPr>
              <a:t>              </a:t>
            </a:r>
            <a:r>
              <a:rPr lang="fr-FR" sz="2000" dirty="0">
                <a:cs typeface="Calibri" panose="020F0502020204030204" pitchFamily="34" charset="0"/>
              </a:rPr>
              <a:t>- Trouver le chemin le plus court</a:t>
            </a:r>
          </a:p>
          <a:p>
            <a:r>
              <a:rPr lang="fr-FR" sz="2000" baseline="-25000" dirty="0">
                <a:cs typeface="Calibri" panose="020F0502020204030204" pitchFamily="34" charset="0"/>
              </a:rPr>
              <a:t>    </a:t>
            </a:r>
            <a:r>
              <a:rPr lang="fr-FR" sz="2000" dirty="0">
                <a:cs typeface="Calibri" panose="020F0502020204030204" pitchFamily="34" charset="0"/>
              </a:rPr>
              <a:t>       - Trouver la configuration de matière la plus utile pour un transformateur</a:t>
            </a:r>
            <a:r>
              <a:rPr lang="fr-FR" sz="2000" baseline="-25000" dirty="0">
                <a:cs typeface="Calibri" panose="020F0502020204030204" pitchFamily="34" charset="0"/>
              </a:rPr>
              <a:t> </a:t>
            </a:r>
            <a:endParaRPr lang="fr-FR" sz="2000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xmlns="" id="{15CBCB16-05E7-43EC-9D96-092E00206E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3606"/>
          <a:stretch/>
        </p:blipFill>
        <p:spPr>
          <a:xfrm>
            <a:off x="8296878" y="4197755"/>
            <a:ext cx="2025632" cy="203334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A181250C-6E80-4915-B626-60B09675BE13}"/>
              </a:ext>
            </a:extLst>
          </p:cNvPr>
          <p:cNvSpPr/>
          <p:nvPr/>
        </p:nvSpPr>
        <p:spPr>
          <a:xfrm>
            <a:off x="8075205" y="6231101"/>
            <a:ext cx="246897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400" i="1" dirty="0"/>
              <a:t>Calcul </a:t>
            </a:r>
            <a:r>
              <a:rPr lang="fr-FR" sz="1400" i="1" dirty="0" err="1"/>
              <a:t>femm</a:t>
            </a:r>
            <a:r>
              <a:rPr lang="fr-FR" sz="1400" i="1" dirty="0"/>
              <a:t> transformateur</a:t>
            </a:r>
          </a:p>
        </p:txBody>
      </p:sp>
      <p:pic>
        <p:nvPicPr>
          <p:cNvPr id="9" name="Image 8" descr="Une image contenant bâtiment&#10;&#10;Description générée automatiquement">
            <a:extLst>
              <a:ext uri="{FF2B5EF4-FFF2-40B4-BE49-F238E27FC236}">
                <a16:creationId xmlns:a16="http://schemas.microsoft.com/office/drawing/2014/main" xmlns="" id="{647DCF56-AF2E-4BAD-8F70-E935AF084F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7965" y="1234280"/>
            <a:ext cx="2646218" cy="251249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0453C49A-5161-4514-8CCF-C7365A5A7DED}"/>
              </a:ext>
            </a:extLst>
          </p:cNvPr>
          <p:cNvSpPr/>
          <p:nvPr/>
        </p:nvSpPr>
        <p:spPr>
          <a:xfrm>
            <a:off x="7986585" y="3746779"/>
            <a:ext cx="246897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400" i="1" dirty="0"/>
              <a:t>Problème du plus court chemin</a:t>
            </a:r>
          </a:p>
        </p:txBody>
      </p:sp>
    </p:spTree>
    <p:extLst>
      <p:ext uri="{BB962C8B-B14F-4D97-AF65-F5344CB8AC3E}">
        <p14:creationId xmlns:p14="http://schemas.microsoft.com/office/powerpoint/2010/main" val="13757954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773C976A-FA0D-4366-952E-C9439768D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Sélection 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xmlns="" id="{5A83C5FA-EFFA-4A23-A7F4-8701A74E6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EF4F008-9B0B-4AA9-BEE2-3D4EF7DEE848}" type="slidenum">
              <a:rPr lang="fr-FR" smtClean="0"/>
              <a:t>5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xmlns="" id="{D920166E-5927-46F6-89AA-8B7CA1EFD634}"/>
              </a:ext>
            </a:extLst>
          </p:cNvPr>
          <p:cNvSpPr txBox="1"/>
          <p:nvPr/>
        </p:nvSpPr>
        <p:spPr>
          <a:xfrm>
            <a:off x="338821" y="1344606"/>
            <a:ext cx="961567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latin typeface="Rockwell" panose="02060603020205020403" pitchFamily="18" charset="0"/>
              </a:rPr>
              <a:t>Sélection</a:t>
            </a:r>
          </a:p>
          <a:p>
            <a:pPr marL="285750" indent="-285750">
              <a:buFontTx/>
              <a:buChar char="-"/>
            </a:pPr>
            <a:r>
              <a:rPr lang="fr-FR" sz="2800" dirty="0">
                <a:latin typeface="Rockwell" panose="02060603020205020403" pitchFamily="18" charset="0"/>
              </a:rPr>
              <a:t>Déterministe (ordre selon fonction objective)</a:t>
            </a:r>
          </a:p>
          <a:p>
            <a:pPr marL="285750" indent="-285750">
              <a:buFontTx/>
              <a:buChar char="-"/>
            </a:pPr>
            <a:r>
              <a:rPr lang="fr-FR" sz="2800" dirty="0">
                <a:latin typeface="Rockwell" panose="02060603020205020403" pitchFamily="18" charset="0"/>
              </a:rPr>
              <a:t>Stochastique (ordre selon fonction objective)</a:t>
            </a:r>
          </a:p>
          <a:p>
            <a:pPr marL="285750" indent="-285750">
              <a:buFontTx/>
              <a:buChar char="-"/>
            </a:pPr>
            <a:r>
              <a:rPr lang="fr-FR" sz="2800" dirty="0">
                <a:latin typeface="Rockwell" panose="02060603020205020403" pitchFamily="18" charset="0"/>
              </a:rPr>
              <a:t>Tournoi Déterministe</a:t>
            </a:r>
          </a:p>
          <a:p>
            <a:pPr marL="285750" indent="-285750">
              <a:buFontTx/>
              <a:buChar char="-"/>
            </a:pPr>
            <a:r>
              <a:rPr lang="fr-FR" sz="2800" dirty="0">
                <a:latin typeface="Rockwell" panose="02060603020205020403" pitchFamily="18" charset="0"/>
              </a:rPr>
              <a:t>Tournoi Stochastique</a:t>
            </a:r>
          </a:p>
        </p:txBody>
      </p:sp>
      <p:pic>
        <p:nvPicPr>
          <p:cNvPr id="7" name="Image 6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xmlns="" id="{B33717A7-60A7-49F1-A7BD-622B42513A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342" y="3138424"/>
            <a:ext cx="4886858" cy="31163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CEE749E9-E7EF-4487-B839-0225E21A085E}"/>
              </a:ext>
            </a:extLst>
          </p:cNvPr>
          <p:cNvSpPr/>
          <p:nvPr/>
        </p:nvSpPr>
        <p:spPr>
          <a:xfrm>
            <a:off x="660184" y="4310084"/>
            <a:ext cx="2838450" cy="1067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93D5A834-E27C-48B6-AC93-161F0BDD0E1E}"/>
              </a:ext>
            </a:extLst>
          </p:cNvPr>
          <p:cNvSpPr/>
          <p:nvPr/>
        </p:nvSpPr>
        <p:spPr>
          <a:xfrm>
            <a:off x="660184" y="5488447"/>
            <a:ext cx="2838450" cy="10044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ccolade fermante 9">
            <a:extLst>
              <a:ext uri="{FF2B5EF4-FFF2-40B4-BE49-F238E27FC236}">
                <a16:creationId xmlns:a16="http://schemas.microsoft.com/office/drawing/2014/main" xmlns="" id="{148E1F26-86B3-40DF-B034-885CFA71589A}"/>
              </a:ext>
            </a:extLst>
          </p:cNvPr>
          <p:cNvSpPr/>
          <p:nvPr/>
        </p:nvSpPr>
        <p:spPr>
          <a:xfrm>
            <a:off x="3613212" y="4310085"/>
            <a:ext cx="346230" cy="1067112"/>
          </a:xfrm>
          <a:prstGeom prst="rightBrace">
            <a:avLst>
              <a:gd name="adj1" fmla="val 24639"/>
              <a:gd name="adj2" fmla="val 47968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Accolade fermante 10">
            <a:extLst>
              <a:ext uri="{FF2B5EF4-FFF2-40B4-BE49-F238E27FC236}">
                <a16:creationId xmlns:a16="http://schemas.microsoft.com/office/drawing/2014/main" xmlns="" id="{455358A1-446A-4CA4-9F63-BEA29E384676}"/>
              </a:ext>
            </a:extLst>
          </p:cNvPr>
          <p:cNvSpPr/>
          <p:nvPr/>
        </p:nvSpPr>
        <p:spPr>
          <a:xfrm>
            <a:off x="3613212" y="5488446"/>
            <a:ext cx="346230" cy="1004429"/>
          </a:xfrm>
          <a:prstGeom prst="rightBrace">
            <a:avLst>
              <a:gd name="adj1" fmla="val 24639"/>
              <a:gd name="adj2" fmla="val 47968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E576E1D-08CC-4ABE-AD48-7DF56CD734FC}"/>
              </a:ext>
            </a:extLst>
          </p:cNvPr>
          <p:cNvSpPr/>
          <p:nvPr/>
        </p:nvSpPr>
        <p:spPr>
          <a:xfrm>
            <a:off x="650717" y="3838823"/>
            <a:ext cx="2838450" cy="36000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Accolade fermante 12">
            <a:extLst>
              <a:ext uri="{FF2B5EF4-FFF2-40B4-BE49-F238E27FC236}">
                <a16:creationId xmlns:a16="http://schemas.microsoft.com/office/drawing/2014/main" xmlns="" id="{C52DFF9E-EA79-456E-8719-79B19B7FC7E3}"/>
              </a:ext>
            </a:extLst>
          </p:cNvPr>
          <p:cNvSpPr/>
          <p:nvPr/>
        </p:nvSpPr>
        <p:spPr>
          <a:xfrm>
            <a:off x="3613212" y="3845526"/>
            <a:ext cx="346230" cy="360009"/>
          </a:xfrm>
          <a:prstGeom prst="rightBrace">
            <a:avLst>
              <a:gd name="adj1" fmla="val 11819"/>
              <a:gd name="adj2" fmla="val 47968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A5712FED-6DA7-4E6F-B37E-AC0ECFFE35F0}"/>
              </a:ext>
            </a:extLst>
          </p:cNvPr>
          <p:cNvSpPr/>
          <p:nvPr/>
        </p:nvSpPr>
        <p:spPr>
          <a:xfrm>
            <a:off x="4130307" y="3829500"/>
            <a:ext cx="6655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latin typeface="Rockwell" panose="02060603020205020403" pitchFamily="18" charset="0"/>
              </a:rPr>
              <a:t>Elite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A316074C-F149-4134-8678-4C3924CC09B7}"/>
              </a:ext>
            </a:extLst>
          </p:cNvPr>
          <p:cNvSpPr/>
          <p:nvPr/>
        </p:nvSpPr>
        <p:spPr>
          <a:xfrm>
            <a:off x="4017082" y="4520474"/>
            <a:ext cx="130952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latin typeface="Rockwell" panose="02060603020205020403" pitchFamily="18" charset="0"/>
              </a:rPr>
              <a:t>Population</a:t>
            </a:r>
          </a:p>
          <a:p>
            <a:pPr algn="ctr"/>
            <a:r>
              <a:rPr lang="fr-FR" dirty="0">
                <a:latin typeface="Rockwell" panose="02060603020205020403" pitchFamily="18" charset="0"/>
              </a:rPr>
              <a:t>normale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0A1221A5-B3DA-40F9-9E04-39908BA04B69}"/>
              </a:ext>
            </a:extLst>
          </p:cNvPr>
          <p:cNvSpPr/>
          <p:nvPr/>
        </p:nvSpPr>
        <p:spPr>
          <a:xfrm>
            <a:off x="4047532" y="5775040"/>
            <a:ext cx="7940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latin typeface="Rockwell" panose="02060603020205020403" pitchFamily="18" charset="0"/>
              </a:rPr>
              <a:t>Morts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1F4F502F-455B-4729-AE7C-73F40CEF7922}"/>
              </a:ext>
            </a:extLst>
          </p:cNvPr>
          <p:cNvSpPr/>
          <p:nvPr/>
        </p:nvSpPr>
        <p:spPr>
          <a:xfrm>
            <a:off x="7353815" y="6258550"/>
            <a:ext cx="22415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i="1" dirty="0">
                <a:latin typeface="Rockwell" panose="02060603020205020403" pitchFamily="18" charset="0"/>
              </a:rPr>
              <a:t>Principe du tournoi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7EB2D2A7-BB68-4588-9BF8-2C068141F2A4}"/>
              </a:ext>
            </a:extLst>
          </p:cNvPr>
          <p:cNvSpPr/>
          <p:nvPr/>
        </p:nvSpPr>
        <p:spPr>
          <a:xfrm>
            <a:off x="1447800" y="3829500"/>
            <a:ext cx="13131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latin typeface="Rockwell" panose="02060603020205020403" pitchFamily="18" charset="0"/>
              </a:rPr>
              <a:t>0,1% à 1%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1090EF00-7CAB-4C71-80F8-E7FE2B054E7E}"/>
              </a:ext>
            </a:extLst>
          </p:cNvPr>
          <p:cNvSpPr/>
          <p:nvPr/>
        </p:nvSpPr>
        <p:spPr>
          <a:xfrm>
            <a:off x="1413352" y="4621829"/>
            <a:ext cx="13708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latin typeface="Rockwell" panose="02060603020205020403" pitchFamily="18" charset="0"/>
              </a:rPr>
              <a:t>40% à 80%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F13453EB-ACE1-4867-B0D4-48AD98B7BB90}"/>
              </a:ext>
            </a:extLst>
          </p:cNvPr>
          <p:cNvSpPr/>
          <p:nvPr/>
        </p:nvSpPr>
        <p:spPr>
          <a:xfrm>
            <a:off x="1422819" y="5805994"/>
            <a:ext cx="13708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latin typeface="Rockwell" panose="02060603020205020403" pitchFamily="18" charset="0"/>
              </a:rPr>
              <a:t>20% à 60%</a:t>
            </a:r>
          </a:p>
        </p:txBody>
      </p:sp>
    </p:spTree>
    <p:extLst>
      <p:ext uri="{BB962C8B-B14F-4D97-AF65-F5344CB8AC3E}">
        <p14:creationId xmlns:p14="http://schemas.microsoft.com/office/powerpoint/2010/main" val="7523309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1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5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9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/>
      <p:bldP spid="15" grpId="0"/>
      <p:bldP spid="16" grpId="0"/>
      <p:bldP spid="17" grpId="0"/>
      <p:bldP spid="18" grpId="0"/>
      <p:bldP spid="19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1B28D632-B201-42BD-ACC4-54DD5AB7A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Crossover - Reproduction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xmlns="" id="{7DAD55DC-A763-4D50-9154-961BF7AE4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64202"/>
            <a:ext cx="2743200" cy="365125"/>
          </a:xfrm>
        </p:spPr>
        <p:txBody>
          <a:bodyPr/>
          <a:lstStyle/>
          <a:p>
            <a:fld id="{8EF4F008-9B0B-4AA9-BEE2-3D4EF7DEE848}" type="slidenum">
              <a:rPr lang="fr-FR" smtClean="0"/>
              <a:t>6</a:t>
            </a:fld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ZoneTexte 3">
                <a:extLst>
                  <a:ext uri="{FF2B5EF4-FFF2-40B4-BE49-F238E27FC236}">
                    <a16:creationId xmlns:a16="http://schemas.microsoft.com/office/drawing/2014/main" xmlns="" id="{2E261676-3CF5-4D9D-8FDD-3760CB0443A3}"/>
                  </a:ext>
                </a:extLst>
              </p:cNvPr>
              <p:cNvSpPr txBox="1"/>
              <p:nvPr/>
            </p:nvSpPr>
            <p:spPr>
              <a:xfrm>
                <a:off x="254494" y="1477067"/>
                <a:ext cx="5592932" cy="11327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800" dirty="0">
                    <a:latin typeface="Rockwell" panose="02060603020205020403" pitchFamily="18" charset="0"/>
                  </a:rPr>
                  <a:t>Crossover : </a:t>
                </a:r>
              </a:p>
              <a:p>
                <a:r>
                  <a:rPr lang="fr-FR" sz="2800" dirty="0" err="1">
                    <a:latin typeface="Rockwell" panose="02060603020205020403" pitchFamily="18" charset="0"/>
                  </a:rPr>
                  <a:t>X</a:t>
                </a:r>
                <a:r>
                  <a:rPr lang="fr-FR" sz="2800" baseline="-25000" dirty="0" err="1">
                    <a:latin typeface="Rockwell" panose="02060603020205020403" pitchFamily="18" charset="0"/>
                  </a:rPr>
                  <a:t>f</a:t>
                </a:r>
                <a:r>
                  <a:rPr lang="fr-FR" sz="2800" dirty="0">
                    <a:latin typeface="Rockwell" panose="02060603020205020403" pitchFamily="18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fr-FR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fr-FR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fr-FR" sz="2800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r>
                              <a:rPr lang="fr-FR" sz="2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fr-FR" sz="2800" b="0" i="1" smtClean="0">
                            <a:latin typeface="Cambria Math" panose="02040503050406030204" pitchFamily="18" charset="0"/>
                          </a:rPr>
                          <m:t>+ </m:t>
                        </m:r>
                        <m:sSub>
                          <m:sSubPr>
                            <m:ctrlPr>
                              <a:rPr lang="fr-FR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sz="28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fr-FR" sz="2800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r>
                              <a:rPr lang="fr-FR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r>
                          <a:rPr lang="fr-FR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fr-FR" sz="2800" b="0" i="0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fr-FR" sz="2800" b="0" i="0" smtClean="0">
                        <a:latin typeface="Cambria Math" panose="02040503050406030204" pitchFamily="18" charset="0"/>
                      </a:rPr>
                      <m:t>f</m:t>
                    </m:r>
                    <m:r>
                      <a:rPr lang="fr-FR" sz="2800" b="0" i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fr-FR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8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fr-FR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FR" sz="28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fr-FR" sz="2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FR" sz="2800" b="0" i="1" smtClean="0">
                        <a:latin typeface="Cambria Math" panose="02040503050406030204" pitchFamily="18" charset="0"/>
                      </a:rPr>
                      <m:t>− </m:t>
                    </m:r>
                    <m:sSub>
                      <m:sSubPr>
                        <m:ctrlPr>
                          <a:rPr lang="fr-FR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FR" sz="28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fr-FR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fr-FR" sz="2800" b="0" i="1" smtClean="0">
                        <a:latin typeface="Cambria Math" panose="02040503050406030204" pitchFamily="18" charset="0"/>
                      </a:rPr>
                      <m:t>|)</m:t>
                    </m:r>
                  </m:oMath>
                </a14:m>
                <a:endParaRPr lang="fr-FR" sz="2800" dirty="0">
                  <a:latin typeface="Rockwell" panose="02060603020205020403" pitchFamily="18" charset="0"/>
                </a:endParaRPr>
              </a:p>
            </p:txBody>
          </p:sp>
        </mc:Choice>
        <mc:Fallback xmlns="">
          <p:sp>
            <p:nvSpPr>
              <p:cNvPr id="4" name="ZoneTexte 3">
                <a:extLst>
                  <a:ext uri="{FF2B5EF4-FFF2-40B4-BE49-F238E27FC236}">
                    <a16:creationId xmlns:a16="http://schemas.microsoft.com/office/drawing/2014/main" id="{2E261676-3CF5-4D9D-8FDD-3760CB0443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494" y="1477067"/>
                <a:ext cx="5592932" cy="1132746"/>
              </a:xfrm>
              <a:prstGeom prst="rect">
                <a:avLst/>
              </a:prstGeom>
              <a:blipFill>
                <a:blip r:embed="rId2"/>
                <a:stretch>
                  <a:fillRect l="-2290" t="-5914" b="-5376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ZoneTexte 4">
            <a:extLst>
              <a:ext uri="{FF2B5EF4-FFF2-40B4-BE49-F238E27FC236}">
                <a16:creationId xmlns:a16="http://schemas.microsoft.com/office/drawing/2014/main" xmlns="" id="{F4FCC60F-0E71-4A9D-98F9-353AB56FAC3F}"/>
              </a:ext>
            </a:extLst>
          </p:cNvPr>
          <p:cNvSpPr txBox="1"/>
          <p:nvPr/>
        </p:nvSpPr>
        <p:spPr>
          <a:xfrm>
            <a:off x="170526" y="2720584"/>
            <a:ext cx="1135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latin typeface="Rockwell" panose="02060603020205020403" pitchFamily="18" charset="0"/>
              </a:rPr>
              <a:t>Où  f est un opérateur </a:t>
            </a:r>
            <a:r>
              <a:rPr lang="fr-FR" sz="2800" dirty="0" smtClean="0">
                <a:latin typeface="Rockwell" panose="02060603020205020403" pitchFamily="18" charset="0"/>
              </a:rPr>
              <a:t>«</a:t>
            </a:r>
            <a:r>
              <a:rPr lang="fr-FR" sz="2800" dirty="0">
                <a:latin typeface="Rockwell" panose="02060603020205020403" pitchFamily="18" charset="0"/>
              </a:rPr>
              <a:t> normalisant » ou « uniformisant »</a:t>
            </a:r>
          </a:p>
        </p:txBody>
      </p:sp>
      <p:pic>
        <p:nvPicPr>
          <p:cNvPr id="7" name="Image 6" descr="Une image contenant carte, texte&#10;&#10;Description générée automatiquement">
            <a:extLst>
              <a:ext uri="{FF2B5EF4-FFF2-40B4-BE49-F238E27FC236}">
                <a16:creationId xmlns:a16="http://schemas.microsoft.com/office/drawing/2014/main" xmlns="" id="{CA60B54E-17CA-48C0-8FAE-83E51C234E3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5919" y="3429000"/>
            <a:ext cx="5066218" cy="2850916"/>
          </a:xfrm>
          <a:prstGeom prst="rect">
            <a:avLst/>
          </a:prstGeom>
        </p:spPr>
      </p:pic>
      <p:pic>
        <p:nvPicPr>
          <p:cNvPr id="9" name="Image 8" descr="Une image contenant écran, horloge&#10;&#10;Description générée automatiquement">
            <a:extLst>
              <a:ext uri="{FF2B5EF4-FFF2-40B4-BE49-F238E27FC236}">
                <a16:creationId xmlns:a16="http://schemas.microsoft.com/office/drawing/2014/main" xmlns="" id="{C0541F4C-0AEA-4EA4-9D6D-DAC07B46F7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540027"/>
            <a:ext cx="3810000" cy="2924175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xmlns="" id="{7810846E-A041-4608-ABFC-9BCF27A52FEE}"/>
              </a:ext>
            </a:extLst>
          </p:cNvPr>
          <p:cNvSpPr txBox="1"/>
          <p:nvPr/>
        </p:nvSpPr>
        <p:spPr>
          <a:xfrm>
            <a:off x="7214587" y="6279916"/>
            <a:ext cx="24443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>
                <a:latin typeface="Rockwell" panose="02060603020205020403" pitchFamily="18" charset="0"/>
              </a:rPr>
              <a:t>Loi normale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xmlns="" id="{34873DB4-C959-4DFB-B0D7-937CBFF16148}"/>
              </a:ext>
            </a:extLst>
          </p:cNvPr>
          <p:cNvSpPr txBox="1"/>
          <p:nvPr/>
        </p:nvSpPr>
        <p:spPr>
          <a:xfrm>
            <a:off x="1680839" y="6356288"/>
            <a:ext cx="24443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i="1" dirty="0">
                <a:latin typeface="Rockwell" panose="02060603020205020403" pitchFamily="18" charset="0"/>
              </a:rPr>
              <a:t>Loi uniforme</a:t>
            </a:r>
          </a:p>
        </p:txBody>
      </p:sp>
    </p:spTree>
    <p:extLst>
      <p:ext uri="{BB962C8B-B14F-4D97-AF65-F5344CB8AC3E}">
        <p14:creationId xmlns:p14="http://schemas.microsoft.com/office/powerpoint/2010/main" val="25573268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0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1B28D632-B201-42BD-ACC4-54DD5AB7A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Mutation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xmlns="" id="{7DAD55DC-A763-4D50-9154-961BF7AE4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83262"/>
            <a:ext cx="2743200" cy="365125"/>
          </a:xfrm>
        </p:spPr>
        <p:txBody>
          <a:bodyPr/>
          <a:lstStyle/>
          <a:p>
            <a:fld id="{8EF4F008-9B0B-4AA9-BEE2-3D4EF7DEE848}" type="slidenum">
              <a:rPr lang="fr-FR" smtClean="0"/>
              <a:t>7</a:t>
            </a:fld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ZoneTexte 3">
                <a:extLst>
                  <a:ext uri="{FF2B5EF4-FFF2-40B4-BE49-F238E27FC236}">
                    <a16:creationId xmlns:a16="http://schemas.microsoft.com/office/drawing/2014/main" xmlns="" id="{60C77957-501A-4157-A143-3C6490C5CD82}"/>
                  </a:ext>
                </a:extLst>
              </p:cNvPr>
              <p:cNvSpPr txBox="1"/>
              <p:nvPr/>
            </p:nvSpPr>
            <p:spPr>
              <a:xfrm>
                <a:off x="263370" y="1448768"/>
                <a:ext cx="9883806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800" dirty="0">
                    <a:latin typeface="Rockwell Nova" panose="02060503020205020403" pitchFamily="18" charset="0"/>
                  </a:rPr>
                  <a:t>Mutation :</a:t>
                </a:r>
                <a:r>
                  <a:rPr lang="fr-FR" sz="2800" b="1" dirty="0">
                    <a:latin typeface="Rockwell Nova" panose="02060503020205020403" pitchFamily="18" charset="0"/>
                  </a:rPr>
                  <a:t> </a:t>
                </a:r>
              </a:p>
              <a:p>
                <a:r>
                  <a:rPr lang="fr-FR" sz="2800" dirty="0" err="1">
                    <a:latin typeface="Rockwell Nova" panose="02060503020205020403" pitchFamily="18" charset="0"/>
                  </a:rPr>
                  <a:t>X</a:t>
                </a:r>
                <a:r>
                  <a:rPr lang="fr-FR" sz="2800" baseline="-25000" dirty="0" err="1">
                    <a:latin typeface="Rockwell Nova" panose="02060503020205020403" pitchFamily="18" charset="0"/>
                  </a:rPr>
                  <a:t>f</a:t>
                </a:r>
                <a:r>
                  <a:rPr lang="fr-FR" sz="2800" dirty="0">
                    <a:latin typeface="Rockwell Nova" panose="02060503020205020403" pitchFamily="18" charset="0"/>
                  </a:rPr>
                  <a:t> = </a:t>
                </a:r>
                <a:r>
                  <a:rPr lang="fr-FR" sz="2800" dirty="0" err="1">
                    <a:latin typeface="Rockwell Nova" panose="02060503020205020403" pitchFamily="18" charset="0"/>
                  </a:rPr>
                  <a:t>X</a:t>
                </a:r>
                <a:r>
                  <a:rPr lang="fr-FR" sz="2800" baseline="-25000" dirty="0" err="1">
                    <a:latin typeface="Rockwell Nova" panose="02060503020205020403" pitchFamily="18" charset="0"/>
                  </a:rPr>
                  <a:t>f</a:t>
                </a:r>
                <a:r>
                  <a:rPr lang="fr-FR" sz="2800" dirty="0">
                    <a:latin typeface="Rockwell Nova" panose="02060503020205020403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fr-FR" sz="2800" b="0" i="0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fr-FR" sz="2800" b="0" i="0" smtClean="0">
                        <a:latin typeface="Cambria Math" panose="02040503050406030204" pitchFamily="18" charset="0"/>
                      </a:rPr>
                      <m:t>b</m:t>
                    </m:r>
                    <m:r>
                      <a:rPr lang="fr-FR" sz="2800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fr-FR" sz="2800" b="0" i="0" smtClean="0">
                        <a:latin typeface="Cambria Math" panose="02040503050406030204" pitchFamily="18" charset="0"/>
                      </a:rPr>
                      <m:t>distance</m:t>
                    </m:r>
                    <m:r>
                      <a:rPr lang="fr-FR" sz="28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fr-FR" sz="2800" b="0" i="0" smtClean="0">
                        <a:latin typeface="Cambria Math" panose="02040503050406030204" pitchFamily="18" charset="0"/>
                      </a:rPr>
                      <m:t>caract</m:t>
                    </m:r>
                    <m:r>
                      <a:rPr lang="fr-FR" sz="2800" b="0" i="0" smtClean="0">
                        <a:latin typeface="Cambria Math" panose="02040503050406030204" pitchFamily="18" charset="0"/>
                      </a:rPr>
                      <m:t>é</m:t>
                    </m:r>
                    <m:r>
                      <m:rPr>
                        <m:sty m:val="p"/>
                      </m:rPr>
                      <a:rPr lang="fr-FR" sz="2800" b="0" i="0" smtClean="0">
                        <a:latin typeface="Cambria Math" panose="02040503050406030204" pitchFamily="18" charset="0"/>
                      </a:rPr>
                      <m:t>ristique</m:t>
                    </m:r>
                    <m:r>
                      <a:rPr lang="fr-FR" sz="28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fr-FR" sz="2800" b="0" i="0" smtClean="0">
                        <a:latin typeface="Cambria Math" panose="02040503050406030204" pitchFamily="18" charset="0"/>
                      </a:rPr>
                      <m:t>inter</m:t>
                    </m:r>
                    <m:r>
                      <a:rPr lang="fr-FR" sz="2800" b="0" i="0" smtClean="0">
                        <a:latin typeface="Cambria Math" panose="02040503050406030204" pitchFamily="18" charset="0"/>
                      </a:rPr>
                      <m:t>−</m:t>
                    </m:r>
                    <m:r>
                      <m:rPr>
                        <m:sty m:val="p"/>
                      </m:rPr>
                      <a:rPr lang="fr-FR" sz="2800" b="0" i="0" smtClean="0">
                        <a:latin typeface="Cambria Math" panose="02040503050406030204" pitchFamily="18" charset="0"/>
                      </a:rPr>
                      <m:t>individus</m:t>
                    </m:r>
                    <m:r>
                      <a:rPr lang="fr-FR" sz="28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fr-FR" sz="2800" dirty="0">
                  <a:latin typeface="Rockwell Nova" panose="02060503020205020403" pitchFamily="18" charset="0"/>
                </a:endParaRPr>
              </a:p>
            </p:txBody>
          </p:sp>
        </mc:Choice>
        <mc:Fallback xmlns="">
          <p:sp>
            <p:nvSpPr>
              <p:cNvPr id="4" name="ZoneTexte 3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60C77957-501A-4157-A143-3C6490C5CD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370" y="1448768"/>
                <a:ext cx="9883806" cy="954107"/>
              </a:xfrm>
              <a:prstGeom prst="rect">
                <a:avLst/>
              </a:prstGeom>
              <a:blipFill rotWithShape="0">
                <a:blip r:embed="rId2"/>
                <a:stretch>
                  <a:fillRect l="-1233" t="-7051" b="-1923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ZoneTexte 4">
            <a:extLst>
              <a:ext uri="{FF2B5EF4-FFF2-40B4-BE49-F238E27FC236}">
                <a16:creationId xmlns:a16="http://schemas.microsoft.com/office/drawing/2014/main" xmlns="" id="{6A184C47-76AA-4355-A7CD-6238A1522F21}"/>
              </a:ext>
            </a:extLst>
          </p:cNvPr>
          <p:cNvSpPr txBox="1"/>
          <p:nvPr/>
        </p:nvSpPr>
        <p:spPr>
          <a:xfrm>
            <a:off x="263370" y="2507520"/>
            <a:ext cx="1135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latin typeface="Rockwell" panose="02060603020205020403" pitchFamily="18" charset="0"/>
              </a:rPr>
              <a:t>Où  b est un opérateur </a:t>
            </a:r>
            <a:r>
              <a:rPr lang="fr-FR" sz="2800" dirty="0" smtClean="0">
                <a:latin typeface="Rockwell" panose="02060603020205020403" pitchFamily="18" charset="0"/>
              </a:rPr>
              <a:t>de </a:t>
            </a:r>
            <a:r>
              <a:rPr lang="fr-FR" sz="2800" dirty="0">
                <a:latin typeface="Rockwell" panose="02060603020205020403" pitchFamily="18" charset="0"/>
              </a:rPr>
              <a:t>« bruit » ou d’exploration</a:t>
            </a:r>
          </a:p>
        </p:txBody>
      </p:sp>
      <p:pic>
        <p:nvPicPr>
          <p:cNvPr id="6" name="Image 5" descr="Une image contenant écran, horloge&#10;&#10;Description générée automatiquement">
            <a:extLst>
              <a:ext uri="{FF2B5EF4-FFF2-40B4-BE49-F238E27FC236}">
                <a16:creationId xmlns:a16="http://schemas.microsoft.com/office/drawing/2014/main" xmlns="" id="{B7396636-616D-40F9-A492-13893F08C1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430" y="3231457"/>
            <a:ext cx="3979066" cy="3053933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xmlns="" id="{5EBE7C13-B7F7-4B9D-BE28-E2ACB95707A5}"/>
              </a:ext>
            </a:extLst>
          </p:cNvPr>
          <p:cNvSpPr txBox="1"/>
          <p:nvPr/>
        </p:nvSpPr>
        <p:spPr>
          <a:xfrm>
            <a:off x="1184430" y="6320778"/>
            <a:ext cx="3979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i="1" dirty="0">
                <a:latin typeface="Rockwell" panose="02060603020205020403" pitchFamily="18" charset="0"/>
              </a:rPr>
              <a:t>Bruit uniforme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xmlns="" id="{422AF778-E2BE-4B08-BE15-2234B0D8C03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879" y="3231457"/>
            <a:ext cx="4104602" cy="3051088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xmlns="" id="{30AF0820-4C39-4996-88C4-08C346857EAD}"/>
              </a:ext>
            </a:extLst>
          </p:cNvPr>
          <p:cNvSpPr txBox="1"/>
          <p:nvPr/>
        </p:nvSpPr>
        <p:spPr>
          <a:xfrm>
            <a:off x="6378878" y="6308431"/>
            <a:ext cx="4104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i="1" dirty="0">
                <a:latin typeface="Rockwell" panose="02060603020205020403" pitchFamily="18" charset="0"/>
              </a:rPr>
              <a:t>Bruit inverse gamma</a:t>
            </a:r>
          </a:p>
        </p:txBody>
      </p:sp>
    </p:spTree>
    <p:extLst>
      <p:ext uri="{BB962C8B-B14F-4D97-AF65-F5344CB8AC3E}">
        <p14:creationId xmlns:p14="http://schemas.microsoft.com/office/powerpoint/2010/main" val="28345088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xmlns="" id="{7DAD55DC-A763-4D50-9154-961BF7AE4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EF4F008-9B0B-4AA9-BEE2-3D4EF7DEE848}" type="slidenum">
              <a:rPr lang="fr-FR" smtClean="0"/>
              <a:t>8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54C28FE7-7E96-401A-9633-83767451C235}"/>
              </a:ext>
            </a:extLst>
          </p:cNvPr>
          <p:cNvSpPr/>
          <p:nvPr/>
        </p:nvSpPr>
        <p:spPr>
          <a:xfrm>
            <a:off x="0" y="1176650"/>
            <a:ext cx="12192000" cy="218521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1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 vous de jouer !</a:t>
            </a:r>
            <a:endParaRPr lang="fr-FR" sz="13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A7548DE2-1C21-43E1-9AED-7C3C83B69FB9}"/>
              </a:ext>
            </a:extLst>
          </p:cNvPr>
          <p:cNvSpPr/>
          <p:nvPr/>
        </p:nvSpPr>
        <p:spPr>
          <a:xfrm>
            <a:off x="0" y="3034472"/>
            <a:ext cx="121920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Des questions ?</a:t>
            </a:r>
            <a:endParaRPr lang="fr-FR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9" name="Image 8" descr="Une image contenant carte&#10;&#10;Description générée automatiquement">
            <a:extLst>
              <a:ext uri="{FF2B5EF4-FFF2-40B4-BE49-F238E27FC236}">
                <a16:creationId xmlns:a16="http://schemas.microsoft.com/office/drawing/2014/main" xmlns="" id="{50C30C03-D67C-48B9-8F2F-F0C2B5DA02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4203" y="3972427"/>
            <a:ext cx="3603594" cy="2680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705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theme/theme1.xml><?xml version="1.0" encoding="utf-8"?>
<a:theme xmlns:a="http://schemas.openxmlformats.org/drawingml/2006/main" name="Automatants">
  <a:themeElements>
    <a:clrScheme name="Automatant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A8300"/>
      </a:accent1>
      <a:accent2>
        <a:srgbClr val="FFD41F"/>
      </a:accent2>
      <a:accent3>
        <a:srgbClr val="FF4A19"/>
      </a:accent3>
      <a:accent4>
        <a:srgbClr val="6D6D6D"/>
      </a:accent4>
      <a:accent5>
        <a:srgbClr val="5B9BD5"/>
      </a:accent5>
      <a:accent6>
        <a:srgbClr val="70AD47"/>
      </a:accent6>
      <a:hlink>
        <a:srgbClr val="FF4A19"/>
      </a:hlink>
      <a:folHlink>
        <a:srgbClr val="FFD41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utomatants" id="{2B6323AC-D38A-4DF3-92FD-B0EC6479AEF5}" vid="{7134E578-F06B-4D0C-8F83-5830DB7AF420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Template_Automatants</Template>
  <TotalTime>814</TotalTime>
  <Words>157</Words>
  <Application>Microsoft Office PowerPoint</Application>
  <PresentationFormat>Grand écran</PresentationFormat>
  <Paragraphs>56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Rockwell</vt:lpstr>
      <vt:lpstr>Rockwell Nova</vt:lpstr>
      <vt:lpstr>STXingkai</vt:lpstr>
      <vt:lpstr>Automatants</vt:lpstr>
      <vt:lpstr>Mini-formation Introduction aux algorithmes génétiques</vt:lpstr>
      <vt:lpstr>Algorithme génétique ?</vt:lpstr>
      <vt:lpstr>Principe d’un algorithme génétique</vt:lpstr>
      <vt:lpstr>Problème d’optimisation</vt:lpstr>
      <vt:lpstr>Sélection </vt:lpstr>
      <vt:lpstr>Crossover - Reproduction</vt:lpstr>
      <vt:lpstr>Mutation</vt:lpstr>
      <vt:lpstr>Présentation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Mini-formation Introduction aux algorithmes génétiques</dc:title>
  <dc:creator>Thomas Gauthey (Student at CentraleSupelec)</dc:creator>
  <cp:lastModifiedBy>tgauthey</cp:lastModifiedBy>
  <cp:revision>18</cp:revision>
  <dcterms:created xsi:type="dcterms:W3CDTF">2020-02-16T22:31:26Z</dcterms:created>
  <dcterms:modified xsi:type="dcterms:W3CDTF">2020-09-24T11:08:19Z</dcterms:modified>
</cp:coreProperties>
</file>

<file path=docProps/thumbnail.jpeg>
</file>